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338" r:id="rId2"/>
    <p:sldId id="258" r:id="rId3"/>
    <p:sldId id="310" r:id="rId4"/>
    <p:sldId id="311" r:id="rId5"/>
    <p:sldId id="312" r:id="rId6"/>
    <p:sldId id="280" r:id="rId7"/>
    <p:sldId id="314" r:id="rId8"/>
    <p:sldId id="327" r:id="rId9"/>
    <p:sldId id="333" r:id="rId10"/>
  </p:sldIdLst>
  <p:sldSz cx="24384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4F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29" autoAdjust="0"/>
    <p:restoredTop sz="72804" autoAdjust="0"/>
  </p:normalViewPr>
  <p:slideViewPr>
    <p:cSldViewPr snapToGrid="0">
      <p:cViewPr varScale="1">
        <p:scale>
          <a:sx n="41" d="100"/>
          <a:sy n="41" d="100"/>
        </p:scale>
        <p:origin x="15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C89A3-5578-49C1-91EB-551B6CAFF95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AE372-6E13-41E2-BBE2-E787EFF1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14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안녕하십니까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소프트웨어공학개론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16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조의 발표를 맡은 윤혜진입니다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저희 프로젝트의 주제는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School Festival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입니다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06869-1EBC-4D79-AE97-183B317627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82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먼저 백그라운드와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purpose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대해 얘기하고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stage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및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screen, backstage, information, baseball, quiz, treasure hunt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부스 순서로 각 기능을 소개하고 영상과 함께 구현한 내용에 대해 다루도록 하겠습니다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220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코로나로 인하여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비대면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수업이 증가하고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많은 사람이 모이는 것이 힘들게 되었습니다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이에 따라 학교 축제를 개최하는 것이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불가능해졌으며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온라인으로 학교 축제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학교 이벤트를 진행을 하고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781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그러나 채팅 외에 실제 축제와 같이 직접적으로 참여하는 것이 힘들다는 한계가 있고 이에 학교 축제를 주제로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vrchat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맵 제작을 기획하게 되었습니다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899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저희는 프로젝트를 통하여 타 학생과 소통할 수 있는 가상 공간을 제공하고 현재 실행되는 라이브 스트리밍을 통한 학교 축제의 한계를 보완하는 서비스를 제공하는 것을 목표로 하였습니다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730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먼저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저희가 개발한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맵의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오버뷰입니다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아래쪽의 입구가 있어 그 앞에서 캐릭터가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스폰이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앞쪽 중앙에는 무대와 무대를 볼 수 있는 의자가 위치해 있으며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양 사이드에 인포메이션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베이스볼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퀴즈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보물찾기의 총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개의 부스를 배치해 두었습니다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입구 옆에는 카메라가 배치되어 있으며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무대 왼쪽에는 대기실의 입구가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위치해있습니다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 세부 기능은 시연 영상과 함께 소개하고 구현 방법을 발표하겠습니다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30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첫번째로 스테이지와 스크린의 기능을 소개해드리겠습니다</a:t>
            </a:r>
            <a:r>
              <a:rPr lang="en-US" altLang="ko-KR" dirty="0"/>
              <a:t>.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스테이지는 명세서에서 기술한 것과 같이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공연자와 관람객이 공연을 하고 영상을 시청할 수 있도록 좌석들과 스테이지를 구성하는 여러 컴포넌트 들로 구성되어 있습니다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r>
              <a:rPr lang="en-US" altLang="ko-KR" dirty="0"/>
              <a:t> Screen</a:t>
            </a:r>
            <a:r>
              <a:rPr lang="ko-KR" altLang="en-US" dirty="0"/>
              <a:t>에서는 </a:t>
            </a:r>
            <a:r>
              <a:rPr lang="en-US" altLang="ko-KR" dirty="0" err="1"/>
              <a:t>USharpVideo</a:t>
            </a:r>
            <a:r>
              <a:rPr lang="ko-KR" altLang="en-US" dirty="0"/>
              <a:t> 패키지를 통해 유튜브와 스트리밍 영상을 재생하는 </a:t>
            </a:r>
            <a:r>
              <a:rPr lang="en-US" altLang="ko-KR" dirty="0"/>
              <a:t>video screen</a:t>
            </a:r>
            <a:r>
              <a:rPr lang="ko-KR" altLang="en-US" dirty="0"/>
              <a:t>과 무대를 비추는 카메라에 보이는 텍스처를 렌더링한 </a:t>
            </a:r>
            <a:r>
              <a:rPr lang="en-US" altLang="ko-KR" dirty="0"/>
              <a:t>stage screen</a:t>
            </a:r>
            <a:r>
              <a:rPr lang="ko-KR" altLang="en-US" dirty="0"/>
              <a:t>이 가운데 겹쳐 있으며 이벤트를 통해 </a:t>
            </a:r>
            <a:r>
              <a:rPr lang="ko-KR" altLang="en-US" dirty="0" err="1"/>
              <a:t>스위칭하여</a:t>
            </a:r>
            <a:r>
              <a:rPr lang="ko-KR" altLang="en-US" dirty="0"/>
              <a:t> 번갈아 가며 활성화 시킵니다</a:t>
            </a:r>
            <a:r>
              <a:rPr lang="en-US" altLang="ko-KR" dirty="0"/>
              <a:t>.</a:t>
            </a:r>
            <a:r>
              <a:rPr lang="ko-KR" altLang="en-US" dirty="0"/>
              <a:t> 또한 메인 스크린 양 옆의 서브 스크린을</a:t>
            </a:r>
            <a:r>
              <a:rPr lang="en-US" altLang="ko-KR" dirty="0"/>
              <a:t> </a:t>
            </a:r>
            <a:r>
              <a:rPr lang="ko-KR" altLang="en-US" dirty="0"/>
              <a:t>통해 축제 일정을 확인할 수 있습니다</a:t>
            </a:r>
            <a:r>
              <a:rPr lang="en-US" altLang="ko-KR" dirty="0"/>
              <a:t>. </a:t>
            </a:r>
          </a:p>
          <a:p>
            <a:pPr marL="0" marR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명세서에서 작성한 현재 화면의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다이어그램과 거의 유사하게 구현을 하였으나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마이크의 경우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VRCPlayerApi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의 메소드도 사용해보고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prefab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을 검색해보기도 하고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sync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를 통한 구현을 해보기도 했지만 아쉽게도 </a:t>
            </a:r>
            <a:r>
              <a:rPr lang="ko-KR" altLang="en-US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명세서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대로 기능 구현이 되지 않았습니다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마이크의 기능을 일정 부분 대신할 수 있도록 관람석 별로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video screen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에 대한 볼륨 조정 슬라이드 바를 배치하여 기능을 보완했습니다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51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스테이지 및 스크린의 기능 영상은 로터리 이벤트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비디오 스크린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이벤트 시스템으로 나누어 보여드리겠습니다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먼저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로터리 이벤트는 부스에 모두 참가하여 스탬프를 모은 인원들이 참여할 수 있는 시스템입니다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이처럼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Join Lottery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버튼을 클릭하면 참여 인원이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증가하며 클릭한 유저의 유저 네임이 좌측에 추가되고 참여한 유저에게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부터 순서대로 숫자가 부여됩니다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Do Lottery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버튼은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owner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 이벤트를 발생시킬 수 있도록 구현했습니다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Do Lottery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대한 클릭이벤트가 발생하면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부터 참가인원 범위의 정수 중 랜덤하게 하나를 선택하고 화면에 출력합니다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모든 인원이 같은 결과를 확인해야 하므로 출력되는 결과들은 모두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sync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되어 출력됩니다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136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비디오 스크린에서는 이와 같이 링크를 입력하여 영상을 재생할 수 있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의자에 있는 음량 조절 슬라이더를 통해 소리 크기와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음소거를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설정할 수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41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C8811-A52A-48C9-BE47-22B032B06F99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90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42D6-01D1-431F-ACEE-57E3B88A8740}" type="datetime1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35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CAE12-72AC-4470-AC5A-BFC42023A656}" type="datetime1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98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183EF-4F85-47BA-9981-52D8CF209F13}" type="datetime1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59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B7FBD-75D8-47FC-933D-6CC7D963ADD4}" type="datetime1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408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2EF35-2B21-4F1B-AC42-E07199967DF7}" type="datetime1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31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Blank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8777-CF6D-4826-8172-4B0FF10ADA8E}" type="datetime1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6220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72A4-93D0-45C5-8A9A-8F65E86998F7}" type="datetime1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8178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783E0-72D5-4F60-9B64-29257BBB654F}" type="datetime1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395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7663-B63E-4E0E-9C30-23A9403B1AEC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9511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877D-4D0B-4DDC-97A9-D74DE3A69E68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56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C445B-C9A7-4010-BA8E-D31873D4B99E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1411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7340-1638-4541-9F1C-C5C53FFAFC31}" type="datetime1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A0215-DB4A-487C-8CC3-60F923390F2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746756"/>
            <a:ext cx="5943600" cy="746201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146800" y="3746756"/>
            <a:ext cx="5943600" cy="746201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293600" y="3746756"/>
            <a:ext cx="5943600" cy="746201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8440400" y="3746756"/>
            <a:ext cx="5943600" cy="746201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1053843"/>
            <a:ext cx="4784651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1701108" y="3049744"/>
            <a:ext cx="7030179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296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16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2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1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7" grpId="0" animBg="1"/>
          <p:bldP spid="8" grpId="0" animBg="1"/>
          <p:bldP spid="9" grpId="0" animBg="1"/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1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7" grpId="0" animBg="1"/>
          <p:bldP spid="8" grpId="0" animBg="1"/>
          <p:bldP spid="9" grpId="0" animBg="1"/>
          <p:bldP spid="10" grpId="0" animBg="1"/>
        </p:bldLst>
      </p:timing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7477" y="496306"/>
            <a:ext cx="15419674" cy="1089898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1CA99-546C-40B3-8C3A-D691AE9F171D}" type="datetime1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56F17-9D73-4CD0-823C-1848300BB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3456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ln w="101600"/>
        </p:spPr>
        <p:txBody>
          <a:bodyPr tIns="182880"/>
          <a:lstStyle/>
          <a:p>
            <a:r>
              <a:rPr lang="en-US" dirty="0"/>
              <a:t>Click edit Master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8A858-20AA-41D7-8760-C301661F7FA7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44D9-A6AF-4E9B-BE12-B7D07473BDE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061884"/>
            <a:ext cx="4784651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1676400" y="3058189"/>
            <a:ext cx="7030179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24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4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Image Background"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24383999" cy="13716000"/>
          </a:xfrm>
          <a:prstGeom prst="rect">
            <a:avLst/>
          </a:prstGeom>
          <a:gradFill flip="none" rotWithShape="1">
            <a:gsLst>
              <a:gs pos="70000">
                <a:schemeClr val="tx2">
                  <a:lumMod val="75000"/>
                  <a:alpha val="21000"/>
                </a:schemeClr>
              </a:gs>
              <a:gs pos="100000">
                <a:schemeClr val="tx2">
                  <a:lumMod val="5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61884"/>
            <a:ext cx="21031200" cy="1987860"/>
          </a:xfrm>
          <a:ln w="101600"/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edit Master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E214-5E0C-4AE0-ABB4-F5ABFF1F6E4A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44D9-A6AF-4E9B-BE12-B7D07473BDE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7551175"/>
            <a:ext cx="24384000" cy="6164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8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3774-546F-4104-AD2F-1557182EF076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44D9-A6AF-4E9B-BE12-B7D07473BDE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2624619" y="7344697"/>
            <a:ext cx="11759381" cy="6371303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0" y="7344697"/>
            <a:ext cx="12624619" cy="6371303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4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7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1462F-B8B6-41B8-BDAB-51A3289C3A9C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0E14E-5297-4565-AFB4-778FE4471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428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C445B-C9A7-4010-BA8E-D31873D4B99E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ound Same Side Corner Rectangle 6"/>
          <p:cNvSpPr/>
          <p:nvPr userDrawn="1"/>
        </p:nvSpPr>
        <p:spPr>
          <a:xfrm>
            <a:off x="1676400" y="3772907"/>
            <a:ext cx="21031200" cy="9943092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 w="38100">
            <a:noFill/>
          </a:ln>
          <a:effectLst>
            <a:outerShdw blurRad="457200" dist="304800" dir="1980000" sx="99000" sy="99000" algn="tl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04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E53D6-524C-49E1-9582-AC95A6520AD0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3179762"/>
            <a:ext cx="10224655" cy="874900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69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D99F-D0BB-4C56-95D4-623BB0E9F233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8679297" y="4046684"/>
            <a:ext cx="5704703" cy="966931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346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DD6D-FF4E-46A4-9833-4EE566882530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4152419" y="4046684"/>
            <a:ext cx="10231582" cy="723784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39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909C7-FC85-44F5-89A5-7F7C825E2240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3736074"/>
            <a:ext cx="6400802" cy="49899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8726037"/>
            <a:ext cx="6400802" cy="4989963"/>
          </a:xfrm>
          <a:prstGeom prst="rect">
            <a:avLst/>
          </a:prstGeom>
          <a:solidFill>
            <a:schemeClr val="accent2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400801" y="3736074"/>
            <a:ext cx="5108712" cy="997992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785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9CCF-2233-43E0-95DD-9025B30A79B9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8364538"/>
            <a:ext cx="24384000" cy="535146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53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/>
          <p:cNvSpPr/>
          <p:nvPr userDrawn="1"/>
        </p:nvSpPr>
        <p:spPr>
          <a:xfrm>
            <a:off x="10438371" y="0"/>
            <a:ext cx="12651258" cy="13716000"/>
          </a:xfrm>
          <a:prstGeom prst="parallelogram">
            <a:avLst>
              <a:gd name="adj" fmla="val 28463"/>
            </a:avLst>
          </a:prstGeom>
          <a:solidFill>
            <a:schemeClr val="accent2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arallelogram 7"/>
          <p:cNvSpPr/>
          <p:nvPr userDrawn="1"/>
        </p:nvSpPr>
        <p:spPr>
          <a:xfrm>
            <a:off x="5100682" y="5899355"/>
            <a:ext cx="16577187" cy="4925961"/>
          </a:xfrm>
          <a:prstGeom prst="parallelogram">
            <a:avLst/>
          </a:prstGeom>
          <a:solidFill>
            <a:srgbClr val="354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54FC5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952877"/>
            <a:ext cx="18825633" cy="5705474"/>
          </a:xfrm>
        </p:spPr>
        <p:txBody>
          <a:bodyPr anchor="b"/>
          <a:lstStyle>
            <a:lvl1pPr algn="r">
              <a:defRPr sz="1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712327"/>
            <a:ext cx="18825633" cy="3000374"/>
          </a:xfrm>
        </p:spPr>
        <p:txBody>
          <a:bodyPr/>
          <a:lstStyle>
            <a:lvl1pPr marL="0" indent="0" algn="r">
              <a:buNone/>
              <a:defRPr sz="4800">
                <a:solidFill>
                  <a:schemeClr val="bg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EE8E-0EA2-43B5-AC0B-CAEA97429C3A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23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1708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865D0-B655-4B10-BD94-CDFEE74E80DE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278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89" r:id="rId3"/>
    <p:sldLayoutId id="2147483686" r:id="rId4"/>
    <p:sldLayoutId id="2147483682" r:id="rId5"/>
    <p:sldLayoutId id="2147483685" r:id="rId6"/>
    <p:sldLayoutId id="2147483681" r:id="rId7"/>
    <p:sldLayoutId id="2147483672" r:id="rId8"/>
    <p:sldLayoutId id="2147483663" r:id="rId9"/>
    <p:sldLayoutId id="2147483664" r:id="rId10"/>
    <p:sldLayoutId id="2147483665" r:id="rId11"/>
    <p:sldLayoutId id="2147483666" r:id="rId12"/>
    <p:sldLayoutId id="2147483676" r:id="rId13"/>
    <p:sldLayoutId id="2147483667" r:id="rId14"/>
    <p:sldLayoutId id="2147483675" r:id="rId15"/>
    <p:sldLayoutId id="2147483668" r:id="rId16"/>
    <p:sldLayoutId id="2147483669" r:id="rId17"/>
    <p:sldLayoutId id="2147483670" r:id="rId18"/>
    <p:sldLayoutId id="2147483671" r:id="rId19"/>
    <p:sldLayoutId id="2147483677" r:id="rId20"/>
    <p:sldLayoutId id="2147483678" r:id="rId21"/>
    <p:sldLayoutId id="2147483679" r:id="rId22"/>
    <p:sldLayoutId id="2147483680" r:id="rId23"/>
    <p:sldLayoutId id="2147483687" r:id="rId24"/>
    <p:sldLayoutId id="2147483684" r:id="rId25"/>
  </p:sldLayoutIdLst>
  <p:hf sldNum="0" hd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800" rtl="0" eaLnBrk="1" latinLnBrk="0" hangingPunct="1">
        <a:lnSpc>
          <a:spcPct val="130000"/>
        </a:lnSpc>
        <a:spcBef>
          <a:spcPts val="2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0" algn="l" defTabSz="18288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0" algn="l" defTabSz="18288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indent="0" algn="l" defTabSz="18288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indent="0" algn="l" defTabSz="18288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0000" dirty="0"/>
              <a:t>School Festival</a:t>
            </a:r>
            <a:br>
              <a:rPr lang="en-US" sz="10000" dirty="0"/>
            </a:br>
            <a:endParaRPr lang="en-US" sz="10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Software Engineering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7857575" y="10915115"/>
            <a:ext cx="1925116" cy="2666595"/>
          </a:xfrm>
        </p:spPr>
        <p:txBody>
          <a:bodyPr/>
          <a:lstStyle/>
          <a:p>
            <a:pPr algn="l"/>
            <a:r>
              <a:rPr lang="en-US" b="1">
                <a:solidFill>
                  <a:schemeClr val="bg1"/>
                </a:solidFill>
              </a:rPr>
              <a:t>Team16</a:t>
            </a:r>
          </a:p>
          <a:p>
            <a:pPr algn="l"/>
            <a:r>
              <a:rPr lang="ko-KR" altLang="en-US" b="1">
                <a:solidFill>
                  <a:schemeClr val="bg1"/>
                </a:solidFill>
              </a:rPr>
              <a:t>윤혜진</a:t>
            </a:r>
            <a:r>
              <a:rPr lang="en-US" altLang="ko-KR" b="1">
                <a:solidFill>
                  <a:schemeClr val="bg1"/>
                </a:solidFill>
              </a:rPr>
              <a:t>(</a:t>
            </a:r>
            <a:r>
              <a:rPr lang="ko-KR" altLang="en-US" b="1">
                <a:solidFill>
                  <a:schemeClr val="bg1"/>
                </a:solidFill>
              </a:rPr>
              <a:t>조장</a:t>
            </a:r>
            <a:r>
              <a:rPr lang="en-US" altLang="ko-KR" b="1">
                <a:solidFill>
                  <a:schemeClr val="bg1"/>
                </a:solidFill>
              </a:rPr>
              <a:t>)</a:t>
            </a:r>
            <a:endParaRPr lang="en-US" b="1">
              <a:solidFill>
                <a:schemeClr val="bg1"/>
              </a:solidFill>
            </a:endParaRPr>
          </a:p>
          <a:p>
            <a:pPr algn="l"/>
            <a:r>
              <a:rPr lang="ko-KR" altLang="en-US" b="1">
                <a:solidFill>
                  <a:schemeClr val="bg1"/>
                </a:solidFill>
              </a:rPr>
              <a:t>강경운</a:t>
            </a:r>
            <a:endParaRPr lang="en-US" altLang="ko-KR" b="1">
              <a:solidFill>
                <a:schemeClr val="bg1"/>
              </a:solidFill>
            </a:endParaRPr>
          </a:p>
          <a:p>
            <a:pPr algn="l"/>
            <a:r>
              <a:rPr lang="ko-KR" altLang="en-US" b="1">
                <a:solidFill>
                  <a:schemeClr val="bg1"/>
                </a:solidFill>
              </a:rPr>
              <a:t>강승구</a:t>
            </a:r>
            <a:endParaRPr lang="en-US" altLang="ko-KR" b="1">
              <a:solidFill>
                <a:schemeClr val="bg1"/>
              </a:solidFill>
            </a:endParaRPr>
          </a:p>
          <a:p>
            <a:pPr algn="l"/>
            <a:r>
              <a:rPr lang="ko-KR" altLang="en-US" b="1">
                <a:solidFill>
                  <a:schemeClr val="bg1"/>
                </a:solidFill>
              </a:rPr>
              <a:t>남궁수</a:t>
            </a:r>
            <a:endParaRPr lang="en-US" altLang="ko-KR" b="1">
              <a:solidFill>
                <a:schemeClr val="bg1"/>
              </a:solidFill>
            </a:endParaRPr>
          </a:p>
          <a:p>
            <a:pPr algn="l"/>
            <a:r>
              <a:rPr lang="ko-KR" altLang="en-US" b="1">
                <a:solidFill>
                  <a:schemeClr val="bg1"/>
                </a:solidFill>
              </a:rPr>
              <a:t>서유영</a:t>
            </a:r>
            <a:endParaRPr lang="en-US" altLang="ko-KR" b="1">
              <a:solidFill>
                <a:schemeClr val="bg1"/>
              </a:solidFill>
            </a:endParaRPr>
          </a:p>
          <a:p>
            <a:pPr algn="l"/>
            <a:r>
              <a:rPr lang="ko-KR" altLang="en-US" b="1">
                <a:solidFill>
                  <a:schemeClr val="bg1"/>
                </a:solidFill>
              </a:rPr>
              <a:t>안정복</a:t>
            </a:r>
            <a:endParaRPr lang="en-US" altLang="ko-K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959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773280" y="2797098"/>
            <a:ext cx="4884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+mj-lt"/>
              </a:rPr>
              <a:t>Background</a:t>
            </a:r>
          </a:p>
        </p:txBody>
      </p:sp>
      <p:sp>
        <p:nvSpPr>
          <p:cNvPr id="52" name="Rectangle 51"/>
          <p:cNvSpPr/>
          <p:nvPr/>
        </p:nvSpPr>
        <p:spPr>
          <a:xfrm>
            <a:off x="3773281" y="3615758"/>
            <a:ext cx="4884080" cy="560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endParaRPr lang="en-US" sz="2400" dirty="0"/>
          </a:p>
        </p:txBody>
      </p:sp>
      <p:sp>
        <p:nvSpPr>
          <p:cNvPr id="53" name="TextBox 52"/>
          <p:cNvSpPr txBox="1"/>
          <p:nvPr/>
        </p:nvSpPr>
        <p:spPr>
          <a:xfrm>
            <a:off x="16306800" y="2797098"/>
            <a:ext cx="4884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+mj-lt"/>
              </a:rPr>
              <a:t>Information Booth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6306801" y="3615758"/>
            <a:ext cx="48840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소개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영상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구현</a:t>
            </a:r>
            <a:endParaRPr lang="en-US" sz="20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3773280" y="4999326"/>
            <a:ext cx="4884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Purpose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6306800" y="5065826"/>
            <a:ext cx="4884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Baseball Booth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468230" y="2873046"/>
            <a:ext cx="190362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latin typeface="+mj-lt"/>
              </a:rPr>
              <a:t>01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13906500" y="2834946"/>
            <a:ext cx="219075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latin typeface="+mj-lt"/>
              </a:rPr>
              <a:t>05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468230" y="5026881"/>
            <a:ext cx="190362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latin typeface="+mj-lt"/>
              </a:rPr>
              <a:t>02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3906500" y="4973801"/>
            <a:ext cx="219075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latin typeface="+mj-lt"/>
              </a:rPr>
              <a:t>06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773280" y="7349287"/>
            <a:ext cx="4884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Stage, Screen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68230" y="7349287"/>
            <a:ext cx="190362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latin typeface="+mj-lt"/>
              </a:rPr>
              <a:t>03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211550" y="7215809"/>
            <a:ext cx="5860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Quiz Booth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906500" y="7215809"/>
            <a:ext cx="190362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latin typeface="+mj-lt"/>
              </a:rPr>
              <a:t>07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773280" y="9588474"/>
            <a:ext cx="4884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+mj-lt"/>
              </a:rPr>
              <a:t>Backstage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468230" y="9588474"/>
            <a:ext cx="190362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latin typeface="+mj-lt"/>
              </a:rPr>
              <a:t>04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6211550" y="9615531"/>
            <a:ext cx="5860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+mj-lt"/>
              </a:rPr>
              <a:t>Treasure Hunt Booth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3906500" y="9615531"/>
            <a:ext cx="190362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latin typeface="+mj-lt"/>
              </a:rPr>
              <a:t>08</a:t>
            </a:r>
          </a:p>
        </p:txBody>
      </p:sp>
      <p:sp>
        <p:nvSpPr>
          <p:cNvPr id="33" name="Rectangle 53"/>
          <p:cNvSpPr/>
          <p:nvPr/>
        </p:nvSpPr>
        <p:spPr>
          <a:xfrm>
            <a:off x="16306800" y="5761047"/>
            <a:ext cx="48840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소개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영상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구현</a:t>
            </a:r>
            <a:endParaRPr lang="en-US" sz="2000" b="1" dirty="0"/>
          </a:p>
        </p:txBody>
      </p:sp>
      <p:sp>
        <p:nvSpPr>
          <p:cNvPr id="34" name="Rectangle 53"/>
          <p:cNvSpPr/>
          <p:nvPr/>
        </p:nvSpPr>
        <p:spPr>
          <a:xfrm>
            <a:off x="16306800" y="7988302"/>
            <a:ext cx="48840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소개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영상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구현</a:t>
            </a:r>
            <a:endParaRPr lang="en-US" sz="2000" b="1" dirty="0"/>
          </a:p>
        </p:txBody>
      </p:sp>
      <p:sp>
        <p:nvSpPr>
          <p:cNvPr id="35" name="Rectangle 53"/>
          <p:cNvSpPr/>
          <p:nvPr/>
        </p:nvSpPr>
        <p:spPr>
          <a:xfrm>
            <a:off x="16306800" y="10334283"/>
            <a:ext cx="48840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소개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영상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구현</a:t>
            </a:r>
            <a:endParaRPr lang="en-US" sz="2000" b="1" dirty="0"/>
          </a:p>
        </p:txBody>
      </p:sp>
      <p:sp>
        <p:nvSpPr>
          <p:cNvPr id="36" name="Rectangle 53"/>
          <p:cNvSpPr/>
          <p:nvPr/>
        </p:nvSpPr>
        <p:spPr>
          <a:xfrm>
            <a:off x="3868530" y="10334283"/>
            <a:ext cx="48840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소개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시연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구현</a:t>
            </a:r>
            <a:endParaRPr lang="en-US" sz="2000" b="1" dirty="0"/>
          </a:p>
        </p:txBody>
      </p:sp>
      <p:sp>
        <p:nvSpPr>
          <p:cNvPr id="37" name="Rectangle 53"/>
          <p:cNvSpPr/>
          <p:nvPr/>
        </p:nvSpPr>
        <p:spPr>
          <a:xfrm>
            <a:off x="3868530" y="8095096"/>
            <a:ext cx="48840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소개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영상</a:t>
            </a:r>
            <a:endParaRPr lang="en-US" altLang="ko-KR" sz="20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000" b="1" dirty="0"/>
              <a:t>기능 구현</a:t>
            </a:r>
            <a:endParaRPr lang="en-US" sz="2000" b="1" dirty="0"/>
          </a:p>
        </p:txBody>
      </p:sp>
      <p:sp>
        <p:nvSpPr>
          <p:cNvPr id="38" name="Rectangle 53"/>
          <p:cNvSpPr/>
          <p:nvPr/>
        </p:nvSpPr>
        <p:spPr>
          <a:xfrm>
            <a:off x="3773280" y="3502845"/>
            <a:ext cx="509363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000" b="1" dirty="0"/>
              <a:t>COVID-19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000" b="1" dirty="0"/>
              <a:t>Limit of existing Online School Events</a:t>
            </a:r>
          </a:p>
        </p:txBody>
      </p:sp>
      <p:sp>
        <p:nvSpPr>
          <p:cNvPr id="39" name="Rectangle 53"/>
          <p:cNvSpPr/>
          <p:nvPr/>
        </p:nvSpPr>
        <p:spPr>
          <a:xfrm>
            <a:off x="3868530" y="5773712"/>
            <a:ext cx="488408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000" b="1" dirty="0"/>
              <a:t>Provide a virtual space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Provide a service</a:t>
            </a:r>
          </a:p>
        </p:txBody>
      </p:sp>
    </p:spTree>
    <p:extLst>
      <p:ext uri="{BB962C8B-B14F-4D97-AF65-F5344CB8AC3E}">
        <p14:creationId xmlns:p14="http://schemas.microsoft.com/office/powerpoint/2010/main" val="3283377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79417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01. Background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241" y="6686471"/>
            <a:ext cx="10053100" cy="431709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19374" y="11265171"/>
            <a:ext cx="6044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Highly infectious COVID-19</a:t>
            </a:r>
            <a:endParaRPr lang="ko-KR" altLang="en-US" sz="2800" dirty="0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93691B29-FC25-4189-8036-91B9C9143B25}"/>
              </a:ext>
            </a:extLst>
          </p:cNvPr>
          <p:cNvSpPr txBox="1">
            <a:spLocks/>
          </p:cNvSpPr>
          <p:nvPr/>
        </p:nvSpPr>
        <p:spPr>
          <a:xfrm>
            <a:off x="1006786" y="2223627"/>
            <a:ext cx="16732574" cy="87799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b="1" dirty="0"/>
              <a:t> </a:t>
            </a:r>
            <a:r>
              <a:rPr lang="en-US" altLang="ko-KR" sz="3600" b="1" dirty="0" err="1"/>
              <a:t>Covid</a:t>
            </a:r>
            <a:r>
              <a:rPr lang="en-US" altLang="ko-KR" sz="3600" b="1" dirty="0"/>
              <a:t> – 19</a:t>
            </a:r>
          </a:p>
          <a:p>
            <a:pPr marL="25718"/>
            <a:r>
              <a:rPr lang="en-US" altLang="ko-KR" b="1" dirty="0"/>
              <a:t>      - Prohibition of gathering</a:t>
            </a:r>
            <a:endParaRPr lang="ko-KR" altLang="en-US" b="1" dirty="0"/>
          </a:p>
          <a:p>
            <a:pPr marL="25718"/>
            <a:r>
              <a:rPr lang="en-US" altLang="ko-KR" b="1" dirty="0"/>
              <a:t>      - Increase of non-face-to-face class</a:t>
            </a:r>
          </a:p>
          <a:p>
            <a:pPr marL="25718"/>
            <a:r>
              <a:rPr lang="en-US" altLang="ko-KR" b="1" dirty="0"/>
              <a:t>      - Failure of holding real school festival</a:t>
            </a:r>
          </a:p>
          <a:p>
            <a:pPr marL="25718"/>
            <a:r>
              <a:rPr lang="en-US" altLang="ko-KR" b="1" dirty="0"/>
              <a:t>      - Decrease of interaction between students</a:t>
            </a:r>
          </a:p>
        </p:txBody>
      </p:sp>
    </p:spTree>
    <p:extLst>
      <p:ext uri="{BB962C8B-B14F-4D97-AF65-F5344CB8AC3E}">
        <p14:creationId xmlns:p14="http://schemas.microsoft.com/office/powerpoint/2010/main" val="3467253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79417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01. Background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3691B29-FC25-4189-8036-91B9C9143B25}"/>
              </a:ext>
            </a:extLst>
          </p:cNvPr>
          <p:cNvSpPr txBox="1">
            <a:spLocks/>
          </p:cNvSpPr>
          <p:nvPr/>
        </p:nvSpPr>
        <p:spPr>
          <a:xfrm>
            <a:off x="1006786" y="2223627"/>
            <a:ext cx="18428370" cy="100459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b="1" dirty="0"/>
              <a:t> Limits of existing Online School Events</a:t>
            </a:r>
          </a:p>
          <a:p>
            <a:pPr marL="25718"/>
            <a:r>
              <a:rPr lang="en-US" altLang="ko-KR" dirty="0"/>
              <a:t>      - Mostly via live streaming platform</a:t>
            </a:r>
          </a:p>
          <a:p>
            <a:pPr marL="25718"/>
            <a:r>
              <a:rPr lang="en-US" altLang="ko-KR" dirty="0"/>
              <a:t>         ex. </a:t>
            </a:r>
            <a:r>
              <a:rPr lang="en-US" altLang="ko-KR" dirty="0" err="1"/>
              <a:t>Youtube</a:t>
            </a:r>
            <a:r>
              <a:rPr lang="en-US" altLang="ko-KR" dirty="0"/>
              <a:t>, Twitch</a:t>
            </a:r>
            <a:endParaRPr lang="ko-KR" altLang="en-US" dirty="0"/>
          </a:p>
          <a:p>
            <a:pPr marL="25718"/>
            <a:r>
              <a:rPr lang="en-US" altLang="ko-KR" dirty="0"/>
              <a:t>      - </a:t>
            </a:r>
            <a:r>
              <a:rPr lang="en-US" altLang="ko-KR" b="1" dirty="0"/>
              <a:t>Just watch</a:t>
            </a:r>
            <a:r>
              <a:rPr lang="en-US" altLang="ko-KR" dirty="0"/>
              <a:t> the live streaming </a:t>
            </a:r>
            <a:r>
              <a:rPr lang="en-US" altLang="ko-KR" b="1" dirty="0"/>
              <a:t>Not participate</a:t>
            </a:r>
            <a:r>
              <a:rPr lang="en-US" altLang="ko-KR" dirty="0"/>
              <a:t> like real events</a:t>
            </a:r>
          </a:p>
          <a:p>
            <a:pPr marL="25718"/>
            <a:r>
              <a:rPr lang="en-US" altLang="ko-KR" dirty="0"/>
              <a:t>      - Only can chat or donate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09A1F204-F767-4A3F-9DA8-73C3BE13D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7069" y="6685179"/>
            <a:ext cx="6372965" cy="5384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0D9806-7608-4A48-B1B1-67CCC11EA5BD}"/>
              </a:ext>
            </a:extLst>
          </p:cNvPr>
          <p:cNvSpPr txBox="1"/>
          <p:nvPr/>
        </p:nvSpPr>
        <p:spPr>
          <a:xfrm>
            <a:off x="8140228" y="12269585"/>
            <a:ext cx="7175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Commencement ceremony via Twitch</a:t>
            </a:r>
            <a:endParaRPr lang="ko-KR" altLang="en-US" sz="2800" dirty="0"/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03790B9A-6084-4CFE-A778-E4741184B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4345" y="6685179"/>
            <a:ext cx="8116497" cy="5384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7941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79417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02. Purpose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93691B29-FC25-4189-8036-91B9C9143B25}"/>
              </a:ext>
            </a:extLst>
          </p:cNvPr>
          <p:cNvSpPr txBox="1">
            <a:spLocks/>
          </p:cNvSpPr>
          <p:nvPr/>
        </p:nvSpPr>
        <p:spPr>
          <a:xfrm>
            <a:off x="1006786" y="2223627"/>
            <a:ext cx="16732574" cy="87799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b="1" dirty="0"/>
              <a:t> Provide a Virtual Space</a:t>
            </a:r>
          </a:p>
          <a:p>
            <a:pPr marL="25718"/>
            <a:r>
              <a:rPr lang="en-US" altLang="ko-KR" dirty="0"/>
              <a:t>      - Can communicate and interact in face-to-face</a:t>
            </a:r>
          </a:p>
          <a:p>
            <a:pPr marL="25718"/>
            <a:r>
              <a:rPr lang="en-US" altLang="ko-KR" dirty="0"/>
              <a:t>          Even if they do not meet in person</a:t>
            </a:r>
          </a:p>
          <a:p>
            <a:pPr marL="25718"/>
            <a:r>
              <a:rPr lang="en-US" altLang="ko-KR" dirty="0"/>
              <a:t>      - Anyone who is the member of university can easily access</a:t>
            </a:r>
            <a:endParaRPr lang="en-US" altLang="ko-KR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b="1" dirty="0"/>
              <a:t>Provide a Service</a:t>
            </a:r>
          </a:p>
          <a:p>
            <a:pPr marL="60961"/>
            <a:r>
              <a:rPr lang="en-US" altLang="ko-KR" b="1" dirty="0"/>
              <a:t>      </a:t>
            </a:r>
            <a:r>
              <a:rPr lang="en-US" altLang="ko-KR" dirty="0"/>
              <a:t>- Exceeds the limits of existing school festivals using live streaming platform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50A3544-4E18-421A-861A-8CAFAB7A5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6610" y="8226857"/>
            <a:ext cx="6809499" cy="38303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A31118-4654-40C2-9699-D86BFA4CB58D}"/>
              </a:ext>
            </a:extLst>
          </p:cNvPr>
          <p:cNvSpPr txBox="1"/>
          <p:nvPr/>
        </p:nvSpPr>
        <p:spPr>
          <a:xfrm>
            <a:off x="5880516" y="12304086"/>
            <a:ext cx="12541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Metaverse entrance ceremony of  </a:t>
            </a:r>
            <a:r>
              <a:rPr lang="en-US" altLang="ko-KR" sz="2800" dirty="0" err="1"/>
              <a:t>Soonchunhyang</a:t>
            </a:r>
            <a:r>
              <a:rPr lang="en-US" altLang="ko-KR" sz="2800" dirty="0"/>
              <a:t> university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45868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94262" y="146745"/>
            <a:ext cx="21031200" cy="1708149"/>
          </a:xfrm>
        </p:spPr>
        <p:txBody>
          <a:bodyPr/>
          <a:lstStyle/>
          <a:p>
            <a:pPr algn="ctr"/>
            <a:r>
              <a:rPr lang="en-US" dirty="0"/>
              <a:t>School Festival</a:t>
            </a:r>
          </a:p>
        </p:txBody>
      </p:sp>
      <p:sp>
        <p:nvSpPr>
          <p:cNvPr id="9" name="Freeform 7"/>
          <p:cNvSpPr>
            <a:spLocks noEditPoints="1"/>
          </p:cNvSpPr>
          <p:nvPr/>
        </p:nvSpPr>
        <p:spPr bwMode="auto">
          <a:xfrm>
            <a:off x="11864366" y="5630894"/>
            <a:ext cx="655267" cy="416272"/>
          </a:xfrm>
          <a:custGeom>
            <a:avLst/>
            <a:gdLst>
              <a:gd name="T0" fmla="*/ 136 w 267"/>
              <a:gd name="T1" fmla="*/ 170 h 170"/>
              <a:gd name="T2" fmla="*/ 4 w 267"/>
              <a:gd name="T3" fmla="*/ 95 h 170"/>
              <a:gd name="T4" fmla="*/ 3 w 267"/>
              <a:gd name="T5" fmla="*/ 82 h 170"/>
              <a:gd name="T6" fmla="*/ 137 w 267"/>
              <a:gd name="T7" fmla="*/ 0 h 170"/>
              <a:gd name="T8" fmla="*/ 264 w 267"/>
              <a:gd name="T9" fmla="*/ 82 h 170"/>
              <a:gd name="T10" fmla="*/ 265 w 267"/>
              <a:gd name="T11" fmla="*/ 94 h 170"/>
              <a:gd name="T12" fmla="*/ 136 w 267"/>
              <a:gd name="T13" fmla="*/ 170 h 170"/>
              <a:gd name="T14" fmla="*/ 27 w 267"/>
              <a:gd name="T15" fmla="*/ 88 h 170"/>
              <a:gd name="T16" fmla="*/ 27 w 267"/>
              <a:gd name="T17" fmla="*/ 88 h 170"/>
              <a:gd name="T18" fmla="*/ 136 w 267"/>
              <a:gd name="T19" fmla="*/ 148 h 170"/>
              <a:gd name="T20" fmla="*/ 241 w 267"/>
              <a:gd name="T21" fmla="*/ 88 h 170"/>
              <a:gd name="T22" fmla="*/ 137 w 267"/>
              <a:gd name="T23" fmla="*/ 22 h 170"/>
              <a:gd name="T24" fmla="*/ 27 w 267"/>
              <a:gd name="T25" fmla="*/ 88 h 170"/>
              <a:gd name="T26" fmla="*/ 134 w 267"/>
              <a:gd name="T27" fmla="*/ 31 h 170"/>
              <a:gd name="T28" fmla="*/ 134 w 267"/>
              <a:gd name="T29" fmla="*/ 31 h 170"/>
              <a:gd name="T30" fmla="*/ 80 w 267"/>
              <a:gd name="T31" fmla="*/ 85 h 170"/>
              <a:gd name="T32" fmla="*/ 134 w 267"/>
              <a:gd name="T33" fmla="*/ 139 h 170"/>
              <a:gd name="T34" fmla="*/ 188 w 267"/>
              <a:gd name="T35" fmla="*/ 85 h 170"/>
              <a:gd name="T36" fmla="*/ 134 w 267"/>
              <a:gd name="T37" fmla="*/ 31 h 170"/>
              <a:gd name="T38" fmla="*/ 153 w 267"/>
              <a:gd name="T39" fmla="*/ 86 h 170"/>
              <a:gd name="T40" fmla="*/ 153 w 267"/>
              <a:gd name="T41" fmla="*/ 86 h 170"/>
              <a:gd name="T42" fmla="*/ 131 w 267"/>
              <a:gd name="T43" fmla="*/ 64 h 170"/>
              <a:gd name="T44" fmla="*/ 153 w 267"/>
              <a:gd name="T45" fmla="*/ 42 h 170"/>
              <a:gd name="T46" fmla="*/ 175 w 267"/>
              <a:gd name="T47" fmla="*/ 64 h 170"/>
              <a:gd name="T48" fmla="*/ 153 w 267"/>
              <a:gd name="T49" fmla="*/ 86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67" h="170">
                <a:moveTo>
                  <a:pt x="136" y="170"/>
                </a:moveTo>
                <a:cubicBezTo>
                  <a:pt x="90" y="170"/>
                  <a:pt x="46" y="145"/>
                  <a:pt x="4" y="95"/>
                </a:cubicBezTo>
                <a:cubicBezTo>
                  <a:pt x="0" y="92"/>
                  <a:pt x="0" y="86"/>
                  <a:pt x="3" y="82"/>
                </a:cubicBezTo>
                <a:cubicBezTo>
                  <a:pt x="5" y="79"/>
                  <a:pt x="60" y="0"/>
                  <a:pt x="137" y="0"/>
                </a:cubicBezTo>
                <a:cubicBezTo>
                  <a:pt x="183" y="0"/>
                  <a:pt x="226" y="27"/>
                  <a:pt x="264" y="82"/>
                </a:cubicBezTo>
                <a:cubicBezTo>
                  <a:pt x="267" y="86"/>
                  <a:pt x="267" y="91"/>
                  <a:pt x="265" y="94"/>
                </a:cubicBezTo>
                <a:cubicBezTo>
                  <a:pt x="263" y="98"/>
                  <a:pt x="213" y="170"/>
                  <a:pt x="136" y="170"/>
                </a:cubicBezTo>
                <a:close/>
                <a:moveTo>
                  <a:pt x="27" y="88"/>
                </a:moveTo>
                <a:cubicBezTo>
                  <a:pt x="27" y="88"/>
                  <a:pt x="27" y="88"/>
                  <a:pt x="27" y="88"/>
                </a:cubicBezTo>
                <a:cubicBezTo>
                  <a:pt x="63" y="128"/>
                  <a:pt x="99" y="148"/>
                  <a:pt x="136" y="148"/>
                </a:cubicBezTo>
                <a:cubicBezTo>
                  <a:pt x="189" y="148"/>
                  <a:pt x="228" y="105"/>
                  <a:pt x="241" y="88"/>
                </a:cubicBezTo>
                <a:cubicBezTo>
                  <a:pt x="208" y="44"/>
                  <a:pt x="173" y="22"/>
                  <a:pt x="137" y="22"/>
                </a:cubicBezTo>
                <a:cubicBezTo>
                  <a:pt x="84" y="22"/>
                  <a:pt x="41" y="70"/>
                  <a:pt x="27" y="88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04" y="31"/>
                  <a:pt x="80" y="55"/>
                  <a:pt x="80" y="85"/>
                </a:cubicBezTo>
                <a:cubicBezTo>
                  <a:pt x="80" y="115"/>
                  <a:pt x="104" y="139"/>
                  <a:pt x="134" y="139"/>
                </a:cubicBezTo>
                <a:cubicBezTo>
                  <a:pt x="164" y="139"/>
                  <a:pt x="188" y="115"/>
                  <a:pt x="188" y="85"/>
                </a:cubicBezTo>
                <a:cubicBezTo>
                  <a:pt x="188" y="55"/>
                  <a:pt x="164" y="31"/>
                  <a:pt x="134" y="31"/>
                </a:cubicBezTo>
                <a:close/>
                <a:moveTo>
                  <a:pt x="153" y="86"/>
                </a:moveTo>
                <a:cubicBezTo>
                  <a:pt x="153" y="86"/>
                  <a:pt x="153" y="86"/>
                  <a:pt x="153" y="86"/>
                </a:cubicBezTo>
                <a:cubicBezTo>
                  <a:pt x="141" y="86"/>
                  <a:pt x="131" y="76"/>
                  <a:pt x="131" y="64"/>
                </a:cubicBezTo>
                <a:cubicBezTo>
                  <a:pt x="131" y="52"/>
                  <a:pt x="141" y="42"/>
                  <a:pt x="153" y="42"/>
                </a:cubicBezTo>
                <a:cubicBezTo>
                  <a:pt x="165" y="42"/>
                  <a:pt x="175" y="52"/>
                  <a:pt x="175" y="64"/>
                </a:cubicBezTo>
                <a:cubicBezTo>
                  <a:pt x="175" y="76"/>
                  <a:pt x="165" y="86"/>
                  <a:pt x="153" y="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2408" y="2037774"/>
            <a:ext cx="19274908" cy="1084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183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87364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03. Stage, Screen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소개</a:t>
            </a:r>
            <a:endParaRPr lang="en-US" sz="5400" b="1" dirty="0">
              <a:latin typeface="+mj-lt"/>
            </a:endParaRP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B534BDEB-1081-4CE2-9CA2-E7CD760B7F86}"/>
              </a:ext>
            </a:extLst>
          </p:cNvPr>
          <p:cNvSpPr txBox="1">
            <a:spLocks/>
          </p:cNvSpPr>
          <p:nvPr/>
        </p:nvSpPr>
        <p:spPr>
          <a:xfrm>
            <a:off x="4181403" y="3207997"/>
            <a:ext cx="2999232" cy="823912"/>
          </a:xfrm>
          <a:prstGeom prst="rect">
            <a:avLst/>
          </a:prstGeom>
        </p:spPr>
        <p:txBody>
          <a:bodyPr/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latin typeface="+mj-lt"/>
              </a:rPr>
              <a:t>Class Diagram</a:t>
            </a:r>
            <a:endParaRPr lang="ko-KR" altLang="en-US" b="1" dirty="0">
              <a:latin typeface="+mj-lt"/>
            </a:endParaRPr>
          </a:p>
        </p:txBody>
      </p:sp>
      <p:sp>
        <p:nvSpPr>
          <p:cNvPr id="11" name="텍스트 개체 틀 8">
            <a:extLst>
              <a:ext uri="{FF2B5EF4-FFF2-40B4-BE49-F238E27FC236}">
                <a16:creationId xmlns:a16="http://schemas.microsoft.com/office/drawing/2014/main" id="{756FEFF1-1204-4D7C-94E0-77066A737B66}"/>
              </a:ext>
            </a:extLst>
          </p:cNvPr>
          <p:cNvSpPr txBox="1">
            <a:spLocks/>
          </p:cNvSpPr>
          <p:nvPr/>
        </p:nvSpPr>
        <p:spPr>
          <a:xfrm>
            <a:off x="15328669" y="3015770"/>
            <a:ext cx="3794760" cy="823912"/>
          </a:xfrm>
          <a:prstGeom prst="rect">
            <a:avLst/>
          </a:prstGeom>
        </p:spPr>
        <p:txBody>
          <a:bodyPr/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latin typeface="+mj-lt"/>
              </a:rPr>
              <a:t>Sequence Diagram</a:t>
            </a:r>
            <a:endParaRPr lang="ko-KR" altLang="en-US" b="1" dirty="0">
              <a:latin typeface="+mj-lt"/>
            </a:endParaRPr>
          </a:p>
        </p:txBody>
      </p:sp>
      <p:pic>
        <p:nvPicPr>
          <p:cNvPr id="12" name="그림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341" y="4192118"/>
            <a:ext cx="9325355" cy="6511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림 1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2624" y="4192118"/>
            <a:ext cx="11512452" cy="75546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6551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87364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03. Stage, Screen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영상</a:t>
            </a:r>
            <a:endParaRPr lang="en-US" sz="5400" b="1" dirty="0">
              <a:latin typeface="+mj-lt"/>
            </a:endParaRPr>
          </a:p>
        </p:txBody>
      </p:sp>
      <p:pic>
        <p:nvPicPr>
          <p:cNvPr id="5" name="LotteryEvent">
            <a:hlinkClick r:id="" action="ppaction://media"/>
            <a:extLst>
              <a:ext uri="{FF2B5EF4-FFF2-40B4-BE49-F238E27FC236}">
                <a16:creationId xmlns:a16="http://schemas.microsoft.com/office/drawing/2014/main" id="{5B42ED0A-3004-4218-B24B-B5C961EC7D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91128" y="2926353"/>
            <a:ext cx="15121226" cy="850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99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87364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03. Stage, Screen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영상</a:t>
            </a:r>
            <a:endParaRPr lang="en-US" sz="5400" b="1" dirty="0">
              <a:latin typeface="+mj-lt"/>
            </a:endParaRPr>
          </a:p>
        </p:txBody>
      </p:sp>
      <p:pic>
        <p:nvPicPr>
          <p:cNvPr id="6" name="VideoScreen">
            <a:hlinkClick r:id="" action="ppaction://media"/>
            <a:extLst>
              <a:ext uri="{FF2B5EF4-FFF2-40B4-BE49-F238E27FC236}">
                <a16:creationId xmlns:a16="http://schemas.microsoft.com/office/drawing/2014/main" id="{02BAD4FE-0AC8-4B31-8A90-D8FABC6C71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47867" y="2926353"/>
            <a:ext cx="16640000" cy="9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07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7">
      <a:dk1>
        <a:srgbClr val="424242"/>
      </a:dk1>
      <a:lt1>
        <a:sysClr val="window" lastClr="FFFFFF"/>
      </a:lt1>
      <a:dk2>
        <a:srgbClr val="44546A"/>
      </a:dk2>
      <a:lt2>
        <a:srgbClr val="E7E6E6"/>
      </a:lt2>
      <a:accent1>
        <a:srgbClr val="354FC5"/>
      </a:accent1>
      <a:accent2>
        <a:srgbClr val="44546A"/>
      </a:accent2>
      <a:accent3>
        <a:srgbClr val="8496B0"/>
      </a:accent3>
      <a:accent4>
        <a:srgbClr val="8496B0"/>
      </a:accent4>
      <a:accent5>
        <a:srgbClr val="ADB9CA"/>
      </a:accent5>
      <a:accent6>
        <a:srgbClr val="D6DCE4"/>
      </a:accent6>
      <a:hlink>
        <a:srgbClr val="0563C1"/>
      </a:hlink>
      <a:folHlink>
        <a:srgbClr val="954F72"/>
      </a:folHlink>
    </a:clrScheme>
    <a:fontScheme name="Custom 34">
      <a:majorFont>
        <a:latin typeface="Raleway bol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team16proposal_final</Template>
  <TotalTime>1175</TotalTime>
  <Words>709</Words>
  <Application>Microsoft Office PowerPoint</Application>
  <PresentationFormat>사용자 지정</PresentationFormat>
  <Paragraphs>100</Paragraphs>
  <Slides>9</Slides>
  <Notes>9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Raleway bold</vt:lpstr>
      <vt:lpstr>맑은 고딕</vt:lpstr>
      <vt:lpstr>Arial</vt:lpstr>
      <vt:lpstr>Calibri</vt:lpstr>
      <vt:lpstr>roboto</vt:lpstr>
      <vt:lpstr>Office Theme</vt:lpstr>
      <vt:lpstr>School Festival </vt:lpstr>
      <vt:lpstr>Agenda</vt:lpstr>
      <vt:lpstr>PowerPoint 프레젠테이션</vt:lpstr>
      <vt:lpstr>PowerPoint 프레젠테이션</vt:lpstr>
      <vt:lpstr>PowerPoint 프레젠테이션</vt:lpstr>
      <vt:lpstr>School Festival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 Business Plan</dc:title>
  <dc:creator>The Creative Next</dc:creator>
  <cp:lastModifiedBy>윤혜진</cp:lastModifiedBy>
  <cp:revision>69</cp:revision>
  <dcterms:created xsi:type="dcterms:W3CDTF">2020-09-07T13:02:01Z</dcterms:created>
  <dcterms:modified xsi:type="dcterms:W3CDTF">2021-12-12T14:48:37Z</dcterms:modified>
</cp:coreProperties>
</file>

<file path=docProps/thumbnail.jpeg>
</file>